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5"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pitchFamily="34" charset="0"/>
        <a:ea typeface="+mn-ea"/>
        <a:cs typeface="Arial" pitchFamily="34" charset="0"/>
      </a:defRPr>
    </a:lvl1pPr>
    <a:lvl2pPr marL="457200" algn="l" rtl="0" fontAlgn="base">
      <a:spcBef>
        <a:spcPct val="0"/>
      </a:spcBef>
      <a:spcAft>
        <a:spcPct val="0"/>
      </a:spcAft>
      <a:defRPr sz="900" i="1" kern="1200">
        <a:solidFill>
          <a:schemeClr val="bg1"/>
        </a:solidFill>
        <a:latin typeface="Arial" pitchFamily="34" charset="0"/>
        <a:ea typeface="+mn-ea"/>
        <a:cs typeface="Arial" pitchFamily="34" charset="0"/>
      </a:defRPr>
    </a:lvl2pPr>
    <a:lvl3pPr marL="914400" algn="l" rtl="0" fontAlgn="base">
      <a:spcBef>
        <a:spcPct val="0"/>
      </a:spcBef>
      <a:spcAft>
        <a:spcPct val="0"/>
      </a:spcAft>
      <a:defRPr sz="900" i="1" kern="1200">
        <a:solidFill>
          <a:schemeClr val="bg1"/>
        </a:solidFill>
        <a:latin typeface="Arial" pitchFamily="34" charset="0"/>
        <a:ea typeface="+mn-ea"/>
        <a:cs typeface="Arial" pitchFamily="34" charset="0"/>
      </a:defRPr>
    </a:lvl3pPr>
    <a:lvl4pPr marL="1371600" algn="l" rtl="0" fontAlgn="base">
      <a:spcBef>
        <a:spcPct val="0"/>
      </a:spcBef>
      <a:spcAft>
        <a:spcPct val="0"/>
      </a:spcAft>
      <a:defRPr sz="900" i="1" kern="1200">
        <a:solidFill>
          <a:schemeClr val="bg1"/>
        </a:solidFill>
        <a:latin typeface="Arial" pitchFamily="34" charset="0"/>
        <a:ea typeface="+mn-ea"/>
        <a:cs typeface="Arial" pitchFamily="34" charset="0"/>
      </a:defRPr>
    </a:lvl4pPr>
    <a:lvl5pPr marL="1828800" algn="l" rtl="0" fontAlgn="base">
      <a:spcBef>
        <a:spcPct val="0"/>
      </a:spcBef>
      <a:spcAft>
        <a:spcPct val="0"/>
      </a:spcAft>
      <a:defRPr sz="900" i="1" kern="1200">
        <a:solidFill>
          <a:schemeClr val="bg1"/>
        </a:solidFill>
        <a:latin typeface="Arial" pitchFamily="34" charset="0"/>
        <a:ea typeface="+mn-ea"/>
        <a:cs typeface="Arial" pitchFamily="34" charset="0"/>
      </a:defRPr>
    </a:lvl5pPr>
    <a:lvl6pPr marL="2286000" algn="l" defTabSz="914400" rtl="0" eaLnBrk="1" latinLnBrk="0" hangingPunct="1">
      <a:defRPr sz="900" i="1" kern="1200">
        <a:solidFill>
          <a:schemeClr val="bg1"/>
        </a:solidFill>
        <a:latin typeface="Arial" pitchFamily="34" charset="0"/>
        <a:ea typeface="+mn-ea"/>
        <a:cs typeface="Arial" pitchFamily="34" charset="0"/>
      </a:defRPr>
    </a:lvl6pPr>
    <a:lvl7pPr marL="2743200" algn="l" defTabSz="914400" rtl="0" eaLnBrk="1" latinLnBrk="0" hangingPunct="1">
      <a:defRPr sz="900" i="1" kern="1200">
        <a:solidFill>
          <a:schemeClr val="bg1"/>
        </a:solidFill>
        <a:latin typeface="Arial" pitchFamily="34" charset="0"/>
        <a:ea typeface="+mn-ea"/>
        <a:cs typeface="Arial" pitchFamily="34" charset="0"/>
      </a:defRPr>
    </a:lvl7pPr>
    <a:lvl8pPr marL="3200400" algn="l" defTabSz="914400" rtl="0" eaLnBrk="1" latinLnBrk="0" hangingPunct="1">
      <a:defRPr sz="900" i="1" kern="1200">
        <a:solidFill>
          <a:schemeClr val="bg1"/>
        </a:solidFill>
        <a:latin typeface="Arial" pitchFamily="34" charset="0"/>
        <a:ea typeface="+mn-ea"/>
        <a:cs typeface="Arial" pitchFamily="34" charset="0"/>
      </a:defRPr>
    </a:lvl8pPr>
    <a:lvl9pPr marL="3657600" algn="l" defTabSz="914400" rtl="0" eaLnBrk="1" latinLnBrk="0" hangingPunct="1">
      <a:defRPr sz="900" i="1" kern="1200">
        <a:solidFill>
          <a:schemeClr val="bg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9207" autoAdjust="0"/>
    <p:restoredTop sz="54233" autoAdjust="0"/>
  </p:normalViewPr>
  <p:slideViewPr>
    <p:cSldViewPr snapToGrid="0">
      <p:cViewPr varScale="1">
        <p:scale>
          <a:sx n="77" d="100"/>
          <a:sy n="77" d="100"/>
        </p:scale>
        <p:origin x="-850" y="-77"/>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216D4E5D-7442-465A-BD16-5E7781B6E0E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w="9525"/>
        </p:spPr>
        <p:txBody>
          <a:bodyPr/>
          <a:lstStyle/>
          <a:p>
            <a:endParaRPr lang="en-US"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A403DD92-97FC-4997-9303-C9A5972953AB}" type="datetimeFigureOut">
              <a:rPr lang="en-US"/>
              <a:pPr>
                <a:defRPr/>
              </a:pPr>
              <a:t>2/24/2015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C5C87433-AC2A-4975-8EBC-0B248164497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7F7844BB-9978-4066-9CD6-9C06A587F3C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652DA19-D8D9-43F9-805A-5ABC08252C2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DB5FFC9-900D-4FF1-BED7-5C7C9FAA5BB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290DDEBF-4B1F-4683-868A-12B438D7BC3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73619BD3-9E9E-4D1A-B66B-651C1EA4098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F0851ED7-6156-4657-87FC-5CDDCCE688E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8B395D05-FCF4-4C09-84D2-688B410202A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7C60603A-AA3F-4E82-829B-386A0133BC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BD76ACCE-E5D2-4D1B-9F00-270E1E60BF8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8C5896D-5C63-4B5A-81CF-FCAC6030C18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pPr>
              <a:defRPr/>
            </a:pPr>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FC7B809E-8C8A-4D36-8A5F-23DFC6F0AFF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2" r:id="rId1"/>
    <p:sldLayoutId id="2147484028" r:id="rId2"/>
    <p:sldLayoutId id="2147484033" r:id="rId3"/>
    <p:sldLayoutId id="2147484034" r:id="rId4"/>
    <p:sldLayoutId id="2147484035" r:id="rId5"/>
    <p:sldLayoutId id="2147484036" r:id="rId6"/>
    <p:sldLayoutId id="2147484029" r:id="rId7"/>
    <p:sldLayoutId id="2147484037" r:id="rId8"/>
    <p:sldLayoutId id="2147484038" r:id="rId9"/>
    <p:sldLayoutId id="2147484030" r:id="rId10"/>
    <p:sldLayoutId id="2147484031"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46150"/>
        </p:xfrm>
        <a:graphic>
          <a:graphicData uri="http://schemas.openxmlformats.org/drawingml/2006/table">
            <a:tbl>
              <a:tblPr/>
              <a:tblGrid>
                <a:gridCol w="2981325"/>
                <a:gridCol w="1468438"/>
                <a:gridCol w="3900487"/>
                <a:gridCol w="552450"/>
              </a:tblGrid>
              <a:tr h="490432">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1</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st</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2014</a:t>
                      </a: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8025" marB="108025"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557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U.S.</a:t>
                      </a: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Material Handling</a:t>
                      </a: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4841875"/>
        </p:xfrm>
        <a:graphic>
          <a:graphicData uri="http://schemas.openxmlformats.org/drawingml/2006/table">
            <a:tbl>
              <a:tblPr/>
              <a:tblGrid>
                <a:gridCol w="4448175"/>
                <a:gridCol w="663575"/>
                <a:gridCol w="3795713"/>
              </a:tblGrid>
              <a:tr h="312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6" marB="9000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r>
              <a:tr h="23747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kern="1200" dirty="0" smtClean="0">
                          <a:solidFill>
                            <a:schemeClr val="tx1"/>
                          </a:solidFill>
                          <a:effectLst/>
                          <a:latin typeface="+mn-lt"/>
                          <a:ea typeface="+mn-ea"/>
                          <a:cs typeface="+mn-cs"/>
                        </a:rPr>
                        <a:t>While setting a pump onto foundation anchor bolts, an employee used a “hockey puck” (field term) to tap the anchor bolt into place underneath the pump that was not lining up.  When the anchor bolt moved and aligned with the hole, the pump cleared all jack bolts and the pump skid (11,000 lbs. / 5,000 kg) fell onto the employee’s arm.</a:t>
                      </a: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6" marB="9000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vMerge="1">
                  <a:txBody>
                    <a:bodyPr/>
                    <a:lstStyle/>
                    <a:p>
                      <a:endParaRPr lang="en-US"/>
                    </a:p>
                  </a:txBody>
                  <a:tcPr/>
                </a:tc>
                <a:tc hMerge="1" vMerge="1">
                  <a:txBody>
                    <a:bodyPr/>
                    <a:lstStyle/>
                    <a:p>
                      <a:endParaRPr lang="en-US"/>
                    </a:p>
                  </a:txBody>
                  <a:tcPr/>
                </a:tc>
              </a:tr>
              <a:tr h="312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dirty="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r>
              <a:tr h="1528869">
                <a:tc rowSpan="2">
                  <a:txBody>
                    <a:bodyPr/>
                    <a:lstStyle/>
                    <a:p>
                      <a:pPr marL="228600" marR="0" lvl="0" indent="-228600" algn="l" defTabSz="914400" rtl="0" eaLnBrk="1" fontAlgn="base" latinLnBrk="0" hangingPunct="1">
                        <a:lnSpc>
                          <a:spcPct val="100000"/>
                        </a:lnSpc>
                        <a:spcBef>
                          <a:spcPct val="0"/>
                        </a:spcBef>
                        <a:spcAft>
                          <a:spcPts val="600"/>
                        </a:spcAft>
                        <a:buClrTx/>
                        <a:buSzTx/>
                        <a:buFont typeface="+mj-lt"/>
                        <a:buNone/>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Lead men failed to stop work and escalate to the site contact for mitigation when scaffolding above did not allow for optimal rigging configuration.</a:t>
                      </a:r>
                    </a:p>
                    <a:p>
                      <a:pPr marL="228600" marR="0" lvl="0" indent="-228600" algn="l" defTabSz="914400" rtl="0" eaLnBrk="1" fontAlgn="base" latinLnBrk="0" hangingPunct="1">
                        <a:lnSpc>
                          <a:spcPct val="100000"/>
                        </a:lnSpc>
                        <a:spcBef>
                          <a:spcPct val="0"/>
                        </a:spcBef>
                        <a:spcAft>
                          <a:spcPts val="600"/>
                        </a:spcAft>
                        <a:buClrTx/>
                        <a:buSzTx/>
                        <a:buFont typeface="Lucida Sans Unicode" pitchFamily="34" charset="0"/>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06" marB="9000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r>
                        <a:rPr lang="en-US" sz="1400" dirty="0" smtClean="0"/>
                        <a:t>Conduct refresher training on standard work, risk</a:t>
                      </a:r>
                      <a:r>
                        <a:rPr lang="en-US" sz="1400" baseline="0" dirty="0" smtClean="0"/>
                        <a:t> assessment and hazards, JSEA use and Life Safety Rules.</a:t>
                      </a:r>
                    </a:p>
                    <a:p>
                      <a:r>
                        <a:rPr lang="en-US" sz="1400" baseline="0" dirty="0" smtClean="0"/>
                        <a:t>Conduct cultural assessment, share the results and take appropriate action.</a:t>
                      </a:r>
                    </a:p>
                    <a:p>
                      <a:r>
                        <a:rPr lang="en-US" sz="1400" baseline="0" dirty="0" smtClean="0"/>
                        <a:t>Develop a field service safety committee.</a:t>
                      </a:r>
                    </a:p>
                    <a:p>
                      <a:r>
                        <a:rPr lang="en-US" sz="1400" baseline="0" dirty="0" smtClean="0"/>
                        <a:t>Ensure leadership visibility at field service jobs.</a:t>
                      </a:r>
                      <a:endParaRPr lang="en-US" sz="1400" dirty="0"/>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lang="en-US" dirty="0"/>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r>
              <a:tr h="312760">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9244"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9245" name="Picture 4"/>
          <p:cNvPicPr>
            <a:picLocks noChangeAspect="1" noChangeArrowheads="1"/>
          </p:cNvPicPr>
          <p:nvPr/>
        </p:nvPicPr>
        <p:blipFill>
          <a:blip r:embed="rId5" cstate="print"/>
          <a:srcRect/>
          <a:stretch>
            <a:fillRect/>
          </a:stretch>
        </p:blipFill>
        <p:spPr bwMode="auto">
          <a:xfrm>
            <a:off x="5608638" y="1322388"/>
            <a:ext cx="3060700" cy="229552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17380</TotalTime>
  <Words>169</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Lucida Sans Unicode</vt:lpstr>
      <vt:lpstr>Wingdings 3</vt:lpstr>
      <vt:lpstr>Verdana</vt:lpstr>
      <vt:lpstr>Wingdings 2</vt:lpstr>
      <vt:lpstr>+mj-lt</vt: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479</cp:revision>
  <cp:lastPrinted>2003-11-04T16:53:27Z</cp:lastPrinted>
  <dcterms:created xsi:type="dcterms:W3CDTF">2004-01-23T18:06:09Z</dcterms:created>
  <dcterms:modified xsi:type="dcterms:W3CDTF">2015-02-24T18:54:29Z</dcterms:modified>
</cp:coreProperties>
</file>